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1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613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65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009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450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891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69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607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19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519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515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FE9BA-464D-4A09-8BEE-2C4C24AA6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2493F-911B-4532-9680-75A797166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280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hyperlink" Target="https://urok.1c.ru/library/biolog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urok.1c.ru/library/biology/virtualnaya_laboratoriya_po_biologii_dykhanie_i_obmen_veshchestv_4_11_klass/opyty_lunina_n_i/17623.ph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hyperlink" Target="https://app.edu-assist.me/game-survey-constructor/set/list?logoutFlag=tru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2793" y="2687394"/>
            <a:ext cx="9144000" cy="2387600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знаний учащихся по биологии путем внедрения в практическую деятельность педагога современных педагогических технологий и форм обучения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04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Рекомендации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Повышение квалификации педагогов в области современных педагогических технологий и форм </a:t>
            </a:r>
            <a:r>
              <a:rPr lang="ru-RU" dirty="0" smtClean="0"/>
              <a:t>обучения;</a:t>
            </a:r>
          </a:p>
          <a:p>
            <a:r>
              <a:rPr lang="ru-RU" dirty="0"/>
              <a:t>Обеспечение школ необходимым оборудованием и программным обеспечением для использования ИКТ в образовательном </a:t>
            </a:r>
            <a:r>
              <a:rPr lang="ru-RU" dirty="0" smtClean="0"/>
              <a:t>процессе;</a:t>
            </a:r>
          </a:p>
          <a:p>
            <a:r>
              <a:rPr lang="ru-RU" dirty="0"/>
              <a:t>Разработка и внедрение инновационных учебных материалов и методических рекомендаций, основанных на современных педагогических </a:t>
            </a:r>
            <a:r>
              <a:rPr lang="ru-RU" dirty="0" smtClean="0"/>
              <a:t>технологиях;</a:t>
            </a:r>
          </a:p>
          <a:p>
            <a:r>
              <a:rPr lang="ru-RU" dirty="0"/>
              <a:t>Создание условий для обмена опытом между педагогами, использующими современные </a:t>
            </a:r>
            <a:r>
              <a:rPr lang="ru-RU" dirty="0" smtClean="0"/>
              <a:t>технологии.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66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900" y="453048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619" y="1495413"/>
            <a:ext cx="8742162" cy="5204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714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370" y="708025"/>
            <a:ext cx="10515600" cy="132556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523" y="516225"/>
            <a:ext cx="7291637" cy="546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0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биологии в образовательном процессе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формирует научное мировоззрение </a:t>
            </a:r>
            <a:r>
              <a:rPr lang="ru-RU" dirty="0"/>
              <a:t>у </a:t>
            </a:r>
            <a:r>
              <a:rPr lang="ru-RU" dirty="0" smtClean="0"/>
              <a:t>школьников;</a:t>
            </a:r>
          </a:p>
          <a:p>
            <a:r>
              <a:rPr lang="ru-RU" dirty="0" smtClean="0"/>
              <a:t>развивает критическое мышление, исследовательские навыки </a:t>
            </a:r>
            <a:r>
              <a:rPr lang="ru-RU" dirty="0"/>
              <a:t>и </a:t>
            </a:r>
            <a:r>
              <a:rPr lang="ru-RU" dirty="0" smtClean="0"/>
              <a:t>экологическую грамотность;</a:t>
            </a:r>
          </a:p>
          <a:p>
            <a:r>
              <a:rPr lang="ru-RU" dirty="0" smtClean="0"/>
              <a:t>помогает </a:t>
            </a:r>
            <a:r>
              <a:rPr lang="ru-RU" dirty="0"/>
              <a:t>понять сложные процессы, происходящие в живых организмах и </a:t>
            </a:r>
            <a:r>
              <a:rPr lang="ru-RU" dirty="0" smtClean="0"/>
              <a:t>экосистемах;</a:t>
            </a:r>
          </a:p>
          <a:p>
            <a:r>
              <a:rPr lang="ru-RU" dirty="0"/>
              <a:t>биологические знания являются основой для развития многих современных </a:t>
            </a:r>
            <a:r>
              <a:rPr lang="ru-RU" dirty="0" smtClean="0"/>
              <a:t>технологий;</a:t>
            </a:r>
          </a:p>
          <a:p>
            <a:r>
              <a:rPr lang="ru-RU" dirty="0" smtClean="0"/>
              <a:t>умение </a:t>
            </a:r>
            <a:r>
              <a:rPr lang="ru-RU" dirty="0"/>
              <a:t>применять полученные знания на практике, анализировать биологические явления и процессы, а также критически оценивать информацию из различных </a:t>
            </a:r>
            <a:r>
              <a:rPr lang="ru-RU" dirty="0" smtClean="0"/>
              <a:t>источников.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4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технологии обучения в биологии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Проектное обучение;</a:t>
            </a:r>
          </a:p>
          <a:p>
            <a:pPr marL="514350" indent="-514350">
              <a:buAutoNum type="arabicPeriod"/>
            </a:pPr>
            <a:r>
              <a:rPr lang="ru-RU" b="1" dirty="0"/>
              <a:t>Информационно-коммуникационные технологии (ИКТ</a:t>
            </a:r>
            <a:r>
              <a:rPr lang="ru-RU" b="1" dirty="0" smtClean="0"/>
              <a:t>);</a:t>
            </a:r>
          </a:p>
          <a:p>
            <a:pPr marL="514350" indent="-514350">
              <a:buAutoNum type="arabicPeriod"/>
            </a:pPr>
            <a:r>
              <a:rPr lang="ru-RU" b="1" dirty="0"/>
              <a:t>Проблемное </a:t>
            </a:r>
            <a:r>
              <a:rPr lang="ru-RU" b="1" dirty="0" smtClean="0"/>
              <a:t>обучение;</a:t>
            </a:r>
          </a:p>
          <a:p>
            <a:pPr marL="514350" indent="-514350">
              <a:buAutoNum type="arabicPeriod"/>
            </a:pPr>
            <a:r>
              <a:rPr lang="ru-RU" b="1" dirty="0"/>
              <a:t>Игровые </a:t>
            </a:r>
            <a:r>
              <a:rPr lang="ru-RU" b="1" dirty="0" smtClean="0"/>
              <a:t>технологии;</a:t>
            </a:r>
          </a:p>
          <a:p>
            <a:pPr marL="514350" indent="-514350">
              <a:buAutoNum type="arabicPeriod"/>
            </a:pPr>
            <a:r>
              <a:rPr lang="ru-RU" b="1"/>
              <a:t>Технология развития критического </a:t>
            </a:r>
            <a:r>
              <a:rPr lang="ru-RU" b="1" smtClean="0"/>
              <a:t>мышления.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601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7885" y="74978"/>
            <a:ext cx="9023838" cy="34705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Проектное обучение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59985" y="464703"/>
            <a:ext cx="2767145" cy="36895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9" t="32564" r="37147" b="23590"/>
          <a:stretch/>
        </p:blipFill>
        <p:spPr>
          <a:xfrm>
            <a:off x="10323351" y="49477"/>
            <a:ext cx="1841732" cy="19440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45" t="13309"/>
          <a:stretch/>
        </p:blipFill>
        <p:spPr>
          <a:xfrm>
            <a:off x="10296113" y="1993527"/>
            <a:ext cx="1896208" cy="21499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973" y="3693039"/>
            <a:ext cx="4199450" cy="31495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2" t="13205" r="10085" b="4359"/>
          <a:stretch/>
        </p:blipFill>
        <p:spPr>
          <a:xfrm>
            <a:off x="21459" y="74978"/>
            <a:ext cx="3134979" cy="43521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" t="13846" r="16571" b="21026"/>
          <a:stretch/>
        </p:blipFill>
        <p:spPr>
          <a:xfrm>
            <a:off x="21459" y="3564944"/>
            <a:ext cx="5356328" cy="31787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38" y="925895"/>
            <a:ext cx="3563816" cy="26728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205" r="160" b="18077"/>
          <a:stretch/>
        </p:blipFill>
        <p:spPr>
          <a:xfrm>
            <a:off x="5371481" y="3437359"/>
            <a:ext cx="2795492" cy="342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1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Информационно-коммуникационные технологии (ИКТ)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77888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-Мультимедийные презентации;</a:t>
            </a:r>
          </a:p>
          <a:p>
            <a:pPr marL="0" indent="0">
              <a:buNone/>
            </a:pPr>
            <a:r>
              <a:rPr lang="ru-RU" dirty="0" smtClean="0"/>
              <a:t>-Интерактивные симуляции;</a:t>
            </a:r>
          </a:p>
          <a:p>
            <a:pPr marL="0" indent="0">
              <a:buNone/>
            </a:pPr>
            <a:r>
              <a:rPr lang="ru-RU" dirty="0" smtClean="0"/>
              <a:t>-Виртуальные лаборатории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urok.1c.ru/library/biology</a:t>
            </a:r>
            <a:r>
              <a:rPr lang="ru-RU" dirty="0" smtClean="0"/>
              <a:t>;</a:t>
            </a:r>
            <a:endParaRPr lang="en-US" dirty="0" smtClean="0"/>
          </a:p>
          <a:p>
            <a:pPr>
              <a:buFontTx/>
              <a:buChar char="-"/>
            </a:pPr>
            <a:r>
              <a:rPr lang="ru-RU" dirty="0" smtClean="0"/>
              <a:t>Онлайн-ресурсы.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077" y="1537189"/>
            <a:ext cx="3126212" cy="22130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684" y="1499347"/>
            <a:ext cx="3017072" cy="219554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283465"/>
            <a:ext cx="4380229" cy="230134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139" y="1997042"/>
            <a:ext cx="6136300" cy="28307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624" y="3634509"/>
            <a:ext cx="4580581" cy="31946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89" y="3598094"/>
            <a:ext cx="4684642" cy="32674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303" y="3575479"/>
            <a:ext cx="4665697" cy="328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4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Проблемное обучение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hlinkClick r:id="rId2"/>
              </a:rPr>
              <a:t>https://</a:t>
            </a:r>
            <a:r>
              <a:rPr lang="ru-RU" dirty="0" smtClean="0">
                <a:hlinkClick r:id="rId2"/>
              </a:rPr>
              <a:t>urok.1c.ru/library/biology/virtualnaya_laboratoriya_po_biologii_dykhanie_i_obmen_veshchestv_4_11_klass/opyty_lunina_n_i/17623.phd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830" y="2998472"/>
            <a:ext cx="4736306" cy="35430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327" y="2905310"/>
            <a:ext cx="4294376" cy="372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2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Игровые технологии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077" y="1561855"/>
            <a:ext cx="5542974" cy="2368307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app.edu-assist.me/game-survey-constructor/set/list?logoutFlag=true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713" y="1259635"/>
            <a:ext cx="6355949" cy="32203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051" y="2506067"/>
            <a:ext cx="6285611" cy="20982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743" y="3297375"/>
            <a:ext cx="5980226" cy="31737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84" y="2746008"/>
            <a:ext cx="3039906" cy="4063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987" y="2821976"/>
            <a:ext cx="5583115" cy="30976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302" y="4033819"/>
            <a:ext cx="5533906" cy="27164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762" y="2970498"/>
            <a:ext cx="5905094" cy="355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7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Технология развития критического мышления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" y="1077983"/>
            <a:ext cx="4528038" cy="12254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34" y="2037724"/>
            <a:ext cx="7637585" cy="44855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4" y="2447557"/>
            <a:ext cx="7395320" cy="39356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96" y="2240597"/>
            <a:ext cx="6940013" cy="40798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947" y="2510353"/>
            <a:ext cx="6839443" cy="39422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983" y="2673438"/>
            <a:ext cx="7579286" cy="425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6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209</Words>
  <Application>Microsoft Office PowerPoint</Application>
  <PresentationFormat>Широкоэкранный</PresentationFormat>
  <Paragraphs>34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Повышение качества знаний учащихся по биологии путем внедрения в практическую деятельность педагога современных педагогических технологий и форм обучения  </vt:lpstr>
      <vt:lpstr>Презентация PowerPoint</vt:lpstr>
      <vt:lpstr>Значение биологии в образовательном процессе</vt:lpstr>
      <vt:lpstr>Современные технологии обучения в биологии</vt:lpstr>
      <vt:lpstr> Проектное обучение</vt:lpstr>
      <vt:lpstr>Информационно-коммуникационные технологии (ИКТ)</vt:lpstr>
      <vt:lpstr>Проблемное обучение</vt:lpstr>
      <vt:lpstr>Игровые технологии</vt:lpstr>
      <vt:lpstr>Технология развития критического мышления</vt:lpstr>
      <vt:lpstr>Рекомендации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Факторы эволюции</dc:title>
  <dc:creator>User Windows</dc:creator>
  <cp:lastModifiedBy>User Windows</cp:lastModifiedBy>
  <cp:revision>16</cp:revision>
  <dcterms:created xsi:type="dcterms:W3CDTF">2023-11-05T16:37:51Z</dcterms:created>
  <dcterms:modified xsi:type="dcterms:W3CDTF">2025-11-09T06:28:26Z</dcterms:modified>
</cp:coreProperties>
</file>